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328" r:id="rId4"/>
    <p:sldId id="391" r:id="rId5"/>
    <p:sldId id="397" r:id="rId6"/>
    <p:sldId id="399" r:id="rId7"/>
    <p:sldId id="405" r:id="rId8"/>
    <p:sldId id="400" r:id="rId9"/>
    <p:sldId id="401" r:id="rId10"/>
    <p:sldId id="393" r:id="rId11"/>
    <p:sldId id="402" r:id="rId12"/>
    <p:sldId id="392" r:id="rId13"/>
    <p:sldId id="403" r:id="rId14"/>
    <p:sldId id="404" r:id="rId15"/>
    <p:sldId id="389" r:id="rId16"/>
    <p:sldId id="292" r:id="rId1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Gill Sans" panose="020B0604020202020204" charset="0"/>
      <p:regular r:id="rId23"/>
      <p:bold r:id="rId24"/>
    </p:embeddedFont>
    <p:embeddedFont>
      <p:font typeface="Roboto" panose="02000000000000000000" pitchFamily="2" charset="0"/>
      <p:regular r:id="rId25"/>
      <p:bold r:id="rId26"/>
      <p:italic r:id="rId27"/>
      <p:boldItalic r:id="rId28"/>
    </p:embeddedFont>
    <p:embeddedFont>
      <p:font typeface="Roboto Mono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67">
          <p15:clr>
            <a:srgbClr val="A4A3A4"/>
          </p15:clr>
        </p15:guide>
        <p15:guide id="2" pos="521">
          <p15:clr>
            <a:srgbClr val="A4A3A4"/>
          </p15:clr>
        </p15:guide>
        <p15:guide id="3" pos="2971">
          <p15:clr>
            <a:srgbClr val="9AA0A6"/>
          </p15:clr>
        </p15:guide>
        <p15:guide id="4" pos="4127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" initials="" lastIdx="4" clrIdx="0"/>
  <p:cmAuthor id="1" name="Prasoon Mehta" initials="" lastIdx="2" clrIdx="1"/>
  <p:cmAuthor id="2" name="Samira Tariq" initials="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83" d="100"/>
          <a:sy n="83" d="100"/>
        </p:scale>
        <p:origin x="784" y="64"/>
      </p:cViewPr>
      <p:guideLst>
        <p:guide orient="horz" pos="667"/>
        <p:guide pos="521"/>
        <p:guide pos="2971"/>
        <p:guide pos="412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1498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80864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73384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10815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81573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6" name="Google Shape;356;p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3302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3989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35283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47442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7720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84848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9143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93000" y="-147962"/>
            <a:ext cx="9237000" cy="5291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 1">
  <p:cSld name="Title &amp; Bullets 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252413" y="133350"/>
            <a:ext cx="8643937" cy="1285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252413" y="1438275"/>
            <a:ext cx="8643937" cy="3324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322326" algn="l">
              <a:lnSpc>
                <a:spcPct val="120000"/>
              </a:lnSpc>
              <a:spcBef>
                <a:spcPts val="2438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1pPr>
            <a:lvl2pPr marL="914400" lvl="1" indent="-322326" algn="l">
              <a:lnSpc>
                <a:spcPct val="120000"/>
              </a:lnSpc>
              <a:spcBef>
                <a:spcPts val="2438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2pPr>
            <a:lvl3pPr marL="1371600" lvl="2" indent="-322325" algn="l">
              <a:lnSpc>
                <a:spcPct val="120000"/>
              </a:lnSpc>
              <a:spcBef>
                <a:spcPts val="2438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3pPr>
            <a:lvl4pPr marL="1828800" lvl="3" indent="-322325" algn="l">
              <a:lnSpc>
                <a:spcPct val="120000"/>
              </a:lnSpc>
              <a:spcBef>
                <a:spcPts val="2438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4pPr>
            <a:lvl5pPr marL="2286000" lvl="4" indent="-322326" algn="l">
              <a:lnSpc>
                <a:spcPct val="120000"/>
              </a:lnSpc>
              <a:spcBef>
                <a:spcPts val="2438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5pPr>
            <a:lvl6pPr marL="2743200" lvl="5" indent="-322326" algn="l">
              <a:lnSpc>
                <a:spcPct val="120000"/>
              </a:lnSpc>
              <a:spcBef>
                <a:spcPts val="2438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6pPr>
            <a:lvl7pPr marL="3200400" lvl="6" indent="-322326" algn="l">
              <a:lnSpc>
                <a:spcPct val="120000"/>
              </a:lnSpc>
              <a:spcBef>
                <a:spcPts val="2438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7pPr>
            <a:lvl8pPr marL="3657600" lvl="7" indent="-322326" algn="l">
              <a:lnSpc>
                <a:spcPct val="120000"/>
              </a:lnSpc>
              <a:spcBef>
                <a:spcPts val="2438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8pPr>
            <a:lvl9pPr marL="4114800" lvl="8" indent="-322326" algn="l">
              <a:lnSpc>
                <a:spcPct val="120000"/>
              </a:lnSpc>
              <a:spcBef>
                <a:spcPts val="2438"/>
              </a:spcBef>
              <a:spcAft>
                <a:spcPts val="0"/>
              </a:spcAft>
              <a:buClr>
                <a:srgbClr val="535353"/>
              </a:buClr>
              <a:buSzPts val="1476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4491037" y="4564246"/>
            <a:ext cx="157163" cy="518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Gill Sans"/>
              <a:buNone/>
              <a:defRPr sz="9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Gill Sans"/>
              <a:buNone/>
              <a:defRPr sz="9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Gill Sans"/>
              <a:buNone/>
              <a:defRPr sz="9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Gill Sans"/>
              <a:buNone/>
              <a:defRPr sz="9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Gill Sans"/>
              <a:buNone/>
              <a:defRPr sz="9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Gill Sans"/>
              <a:buNone/>
              <a:defRPr sz="9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Gill Sans"/>
              <a:buNone/>
              <a:defRPr sz="9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Gill Sans"/>
              <a:buNone/>
              <a:defRPr sz="9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Gill Sans"/>
              <a:buNone/>
              <a:defRPr sz="9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246600" y="3278475"/>
            <a:ext cx="86508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1800" b="1" dirty="0">
                <a:solidFill>
                  <a:srgbClr val="FFFFFF"/>
                </a:solidFill>
              </a:rPr>
              <a:t>MERN Project</a:t>
            </a:r>
            <a:endParaRPr sz="1800" b="1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" y="1"/>
            <a:ext cx="914399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4"/>
          <p:cNvSpPr txBox="1"/>
          <p:nvPr/>
        </p:nvSpPr>
        <p:spPr>
          <a:xfrm>
            <a:off x="723601" y="1004426"/>
            <a:ext cx="4529227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b="1" dirty="0">
                <a:solidFill>
                  <a:srgbClr val="FFFFFF"/>
                </a:solidFill>
                <a:latin typeface="Roboto"/>
                <a:ea typeface="Roboto"/>
                <a:sym typeface="Roboto"/>
              </a:rPr>
              <a:t>Problem statement</a:t>
            </a:r>
            <a:endParaRPr sz="1800" dirty="0"/>
          </a:p>
        </p:txBody>
      </p:sp>
      <p:sp>
        <p:nvSpPr>
          <p:cNvPr id="7" name="Google Shape;102;p4">
            <a:extLst>
              <a:ext uri="{FF2B5EF4-FFF2-40B4-BE49-F238E27FC236}">
                <a16:creationId xmlns:a16="http://schemas.microsoft.com/office/drawing/2014/main" id="{12B2D8F6-FBAA-DEAE-B8C8-23D7332DE7C0}"/>
              </a:ext>
            </a:extLst>
          </p:cNvPr>
          <p:cNvSpPr txBox="1"/>
          <p:nvPr/>
        </p:nvSpPr>
        <p:spPr>
          <a:xfrm>
            <a:off x="716399" y="425476"/>
            <a:ext cx="58227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IN" sz="2800" b="1" u="sng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Online Library Management System</a:t>
            </a:r>
            <a:endParaRPr lang="en-IN" sz="24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157559-D8AB-CBF5-29AB-298D94D0047B}"/>
              </a:ext>
            </a:extLst>
          </p:cNvPr>
          <p:cNvSpPr txBox="1"/>
          <p:nvPr/>
        </p:nvSpPr>
        <p:spPr>
          <a:xfrm>
            <a:off x="779930" y="1720100"/>
            <a:ext cx="4618104" cy="206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Technology used:</a:t>
            </a:r>
            <a:endParaRPr lang="en-IN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Front End:</a:t>
            </a:r>
            <a:endParaRPr lang="en-IN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HTML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CSS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JS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React</a:t>
            </a:r>
          </a:p>
        </p:txBody>
      </p:sp>
    </p:spTree>
    <p:extLst>
      <p:ext uri="{BB962C8B-B14F-4D97-AF65-F5344CB8AC3E}">
        <p14:creationId xmlns:p14="http://schemas.microsoft.com/office/powerpoint/2010/main" val="25528687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" y="1"/>
            <a:ext cx="914399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4"/>
          <p:cNvSpPr txBox="1"/>
          <p:nvPr/>
        </p:nvSpPr>
        <p:spPr>
          <a:xfrm>
            <a:off x="723601" y="1004426"/>
            <a:ext cx="4529227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b="1" dirty="0">
                <a:solidFill>
                  <a:srgbClr val="FFFFFF"/>
                </a:solidFill>
                <a:latin typeface="Roboto"/>
                <a:ea typeface="Roboto"/>
                <a:sym typeface="Roboto"/>
              </a:rPr>
              <a:t>Problem statement</a:t>
            </a:r>
            <a:endParaRPr sz="1800" dirty="0"/>
          </a:p>
        </p:txBody>
      </p:sp>
      <p:sp>
        <p:nvSpPr>
          <p:cNvPr id="7" name="Google Shape;102;p4">
            <a:extLst>
              <a:ext uri="{FF2B5EF4-FFF2-40B4-BE49-F238E27FC236}">
                <a16:creationId xmlns:a16="http://schemas.microsoft.com/office/drawing/2014/main" id="{12B2D8F6-FBAA-DEAE-B8C8-23D7332DE7C0}"/>
              </a:ext>
            </a:extLst>
          </p:cNvPr>
          <p:cNvSpPr txBox="1"/>
          <p:nvPr/>
        </p:nvSpPr>
        <p:spPr>
          <a:xfrm>
            <a:off x="716399" y="425476"/>
            <a:ext cx="58227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IN" sz="2800" b="1" u="sng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Online Library Management System</a:t>
            </a:r>
            <a:endParaRPr lang="en-IN" sz="24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157559-D8AB-CBF5-29AB-298D94D0047B}"/>
              </a:ext>
            </a:extLst>
          </p:cNvPr>
          <p:cNvSpPr txBox="1"/>
          <p:nvPr/>
        </p:nvSpPr>
        <p:spPr>
          <a:xfrm>
            <a:off x="787614" y="1673996"/>
            <a:ext cx="4618104" cy="2557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Technology used:</a:t>
            </a:r>
            <a:endParaRPr lang="en-IN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Back End: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Express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Mongoose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Database: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MongoDB</a:t>
            </a:r>
            <a:endParaRPr lang="en-IN" sz="1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5275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" y="1"/>
            <a:ext cx="914399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02;p4">
            <a:extLst>
              <a:ext uri="{FF2B5EF4-FFF2-40B4-BE49-F238E27FC236}">
                <a16:creationId xmlns:a16="http://schemas.microsoft.com/office/drawing/2014/main" id="{EDE2A373-B892-4018-FE09-8F2B2CA8609B}"/>
              </a:ext>
            </a:extLst>
          </p:cNvPr>
          <p:cNvSpPr txBox="1"/>
          <p:nvPr/>
        </p:nvSpPr>
        <p:spPr>
          <a:xfrm>
            <a:off x="716399" y="425476"/>
            <a:ext cx="58227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IN" sz="2800" b="1" u="sng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Online Library Management System</a:t>
            </a:r>
            <a:endParaRPr lang="en-IN" sz="24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91FDD19-E459-AAD2-D3D0-83E5F3FB66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399" y="1188690"/>
            <a:ext cx="2085827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Suggest Layout Design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2" name="Picture 2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B7592C2E-CB26-7EF2-8EF1-52EF599ECF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5"/>
          <a:stretch>
            <a:fillRect/>
          </a:stretch>
        </p:blipFill>
        <p:spPr bwMode="auto">
          <a:xfrm>
            <a:off x="770187" y="1674512"/>
            <a:ext cx="3429000" cy="2636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6057BE0-750A-001A-EB91-7693468CE1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8268" y="3875634"/>
            <a:ext cx="970137" cy="1138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914400" algn="l"/>
              </a:tabLst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914400" algn="l"/>
              </a:tabLst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Login Page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914400" algn="l"/>
              </a:tabLst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5247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" y="1"/>
            <a:ext cx="914399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02;p4">
            <a:extLst>
              <a:ext uri="{FF2B5EF4-FFF2-40B4-BE49-F238E27FC236}">
                <a16:creationId xmlns:a16="http://schemas.microsoft.com/office/drawing/2014/main" id="{EDE2A373-B892-4018-FE09-8F2B2CA8609B}"/>
              </a:ext>
            </a:extLst>
          </p:cNvPr>
          <p:cNvSpPr txBox="1"/>
          <p:nvPr/>
        </p:nvSpPr>
        <p:spPr>
          <a:xfrm>
            <a:off x="716399" y="425476"/>
            <a:ext cx="58227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IN" sz="2800" b="1" u="sng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Online Library Management System</a:t>
            </a:r>
            <a:endParaRPr lang="en-IN" sz="24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91FDD19-E459-AAD2-D3D0-83E5F3FB66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399" y="1188690"/>
            <a:ext cx="2085827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Suggest Layout Design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057BE0-750A-001A-EB91-7693468CE1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8268" y="3983355"/>
            <a:ext cx="1691489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914400" algn="l"/>
              </a:tabLst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914400" algn="l"/>
              </a:tabLst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Dashboard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56BA05-0240-506E-E4D1-FD85494DEC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399" y="1639716"/>
            <a:ext cx="4085249" cy="2905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5667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" y="1"/>
            <a:ext cx="914399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02;p4">
            <a:extLst>
              <a:ext uri="{FF2B5EF4-FFF2-40B4-BE49-F238E27FC236}">
                <a16:creationId xmlns:a16="http://schemas.microsoft.com/office/drawing/2014/main" id="{EDE2A373-B892-4018-FE09-8F2B2CA8609B}"/>
              </a:ext>
            </a:extLst>
          </p:cNvPr>
          <p:cNvSpPr txBox="1"/>
          <p:nvPr/>
        </p:nvSpPr>
        <p:spPr>
          <a:xfrm>
            <a:off x="716399" y="425476"/>
            <a:ext cx="58227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IN" sz="2800" b="1" u="sng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Online Library Management System</a:t>
            </a:r>
            <a:endParaRPr lang="en-IN" sz="24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91FDD19-E459-AAD2-D3D0-83E5F3FB66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399" y="1188690"/>
            <a:ext cx="2085827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Suggest Layout Design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057BE0-750A-001A-EB91-7693468CE1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3313" y="4004727"/>
            <a:ext cx="1168910" cy="1138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914400" algn="l"/>
              </a:tabLst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914400" algn="l"/>
              </a:tabLst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Booking Page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914400" algn="l"/>
              </a:tabLst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13F78F3-647B-919F-9B1D-68E63C16B4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823" y="1605303"/>
            <a:ext cx="4152919" cy="2839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6252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BE3A8-BEB8-40A2-B359-DA42BE6FF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Hands-on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627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endParaRPr/>
          </a:p>
        </p:txBody>
      </p:sp>
      <p:sp>
        <p:nvSpPr>
          <p:cNvPr id="359" name="Google Shape;359;p5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endParaRPr/>
          </a:p>
        </p:txBody>
      </p:sp>
      <p:pic>
        <p:nvPicPr>
          <p:cNvPr id="360" name="Google Shape;360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/>
        </p:nvSpPr>
        <p:spPr>
          <a:xfrm>
            <a:off x="853560" y="91804"/>
            <a:ext cx="67098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Objectives</a:t>
            </a:r>
            <a:endParaRPr sz="28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8" name="Google Shape;68;p15"/>
          <p:cNvGrpSpPr/>
          <p:nvPr/>
        </p:nvGrpSpPr>
        <p:grpSpPr>
          <a:xfrm>
            <a:off x="738604" y="1411274"/>
            <a:ext cx="8405396" cy="684069"/>
            <a:chOff x="828390" y="899846"/>
            <a:chExt cx="8219855" cy="527781"/>
          </a:xfrm>
        </p:grpSpPr>
        <p:sp>
          <p:nvSpPr>
            <p:cNvPr id="69" name="Google Shape;69;p15"/>
            <p:cNvSpPr txBox="1"/>
            <p:nvPr/>
          </p:nvSpPr>
          <p:spPr>
            <a:xfrm>
              <a:off x="828390" y="910358"/>
              <a:ext cx="598500" cy="5172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700" b="0" i="0" u="none" strike="noStrike" cap="none">
                  <a:solidFill>
                    <a:srgbClr val="FFF2EB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01</a:t>
              </a:r>
              <a:endParaRPr sz="2700" b="0" i="0" u="none" strike="noStrike" cap="none">
                <a:solidFill>
                  <a:srgbClr val="FFF2EB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cxnSp>
          <p:nvCxnSpPr>
            <p:cNvPr id="70" name="Google Shape;70;p15"/>
            <p:cNvCxnSpPr/>
            <p:nvPr/>
          </p:nvCxnSpPr>
          <p:spPr>
            <a:xfrm>
              <a:off x="1359801" y="938277"/>
              <a:ext cx="0" cy="390600"/>
            </a:xfrm>
            <a:prstGeom prst="straightConnector1">
              <a:avLst/>
            </a:prstGeom>
            <a:noFill/>
            <a:ln w="9525" cap="flat" cmpd="sng">
              <a:solidFill>
                <a:srgbClr val="FCD3C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1" name="Google Shape;71;p15"/>
            <p:cNvSpPr txBox="1"/>
            <p:nvPr/>
          </p:nvSpPr>
          <p:spPr>
            <a:xfrm>
              <a:off x="1294569" y="952776"/>
              <a:ext cx="2238358" cy="4090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0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Project description</a:t>
              </a:r>
              <a:endParaRPr sz="14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72" name="Google Shape;72;p15"/>
            <p:cNvCxnSpPr/>
            <p:nvPr/>
          </p:nvCxnSpPr>
          <p:spPr>
            <a:xfrm>
              <a:off x="3592309" y="927291"/>
              <a:ext cx="0" cy="390600"/>
            </a:xfrm>
            <a:prstGeom prst="straightConnector1">
              <a:avLst/>
            </a:prstGeom>
            <a:noFill/>
            <a:ln w="9525" cap="flat" cmpd="sng">
              <a:solidFill>
                <a:srgbClr val="FCD3C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3" name="Google Shape;73;p15"/>
            <p:cNvSpPr txBox="1"/>
            <p:nvPr/>
          </p:nvSpPr>
          <p:spPr>
            <a:xfrm>
              <a:off x="3624545" y="899846"/>
              <a:ext cx="54237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0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Understanding the project requirement and how to approach the problem.</a:t>
              </a:r>
              <a:endParaRPr sz="140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6"/>
          <p:cNvSpPr txBox="1"/>
          <p:nvPr/>
        </p:nvSpPr>
        <p:spPr>
          <a:xfrm>
            <a:off x="762328" y="2202356"/>
            <a:ext cx="4759538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Project Description</a:t>
            </a:r>
            <a:endParaRPr sz="28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219401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" y="1"/>
            <a:ext cx="914399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4"/>
          <p:cNvSpPr txBox="1"/>
          <p:nvPr/>
        </p:nvSpPr>
        <p:spPr>
          <a:xfrm>
            <a:off x="716399" y="425476"/>
            <a:ext cx="58227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IN" sz="2800" b="1" u="sng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Online Library Management System</a:t>
            </a:r>
            <a:endParaRPr lang="en-IN" sz="24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03" name="Google Shape;103;p4"/>
          <p:cNvSpPr txBox="1"/>
          <p:nvPr/>
        </p:nvSpPr>
        <p:spPr>
          <a:xfrm>
            <a:off x="723601" y="1004426"/>
            <a:ext cx="4529227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b="1" dirty="0">
                <a:solidFill>
                  <a:srgbClr val="FFFFFF"/>
                </a:solidFill>
                <a:latin typeface="Roboto"/>
                <a:ea typeface="Roboto"/>
                <a:sym typeface="Roboto"/>
              </a:rPr>
              <a:t>Problem statement</a:t>
            </a:r>
            <a:endParaRPr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5FE24D-C936-4679-B740-F0A429826B8A}"/>
              </a:ext>
            </a:extLst>
          </p:cNvPr>
          <p:cNvSpPr txBox="1"/>
          <p:nvPr/>
        </p:nvSpPr>
        <p:spPr>
          <a:xfrm>
            <a:off x="852928" y="1736592"/>
            <a:ext cx="6254803" cy="2461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Create an online Library application through which a user can rent books for a specific duration. The user of this application will be able to search books based on certain criteria such as author, category etc. The application will have 3 types of users,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User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Staff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Admin</a:t>
            </a:r>
          </a:p>
        </p:txBody>
      </p:sp>
    </p:spTree>
    <p:extLst>
      <p:ext uri="{BB962C8B-B14F-4D97-AF65-F5344CB8AC3E}">
        <p14:creationId xmlns:p14="http://schemas.microsoft.com/office/powerpoint/2010/main" val="3959157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" y="1"/>
            <a:ext cx="914399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4"/>
          <p:cNvSpPr txBox="1"/>
          <p:nvPr/>
        </p:nvSpPr>
        <p:spPr>
          <a:xfrm>
            <a:off x="723601" y="1004426"/>
            <a:ext cx="4529227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b="1" dirty="0">
                <a:solidFill>
                  <a:srgbClr val="FFFFFF"/>
                </a:solidFill>
                <a:latin typeface="Roboto"/>
                <a:ea typeface="Roboto"/>
                <a:sym typeface="Roboto"/>
              </a:rPr>
              <a:t>Problem statement</a:t>
            </a:r>
            <a:endParaRPr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5FE24D-C936-4679-B740-F0A429826B8A}"/>
              </a:ext>
            </a:extLst>
          </p:cNvPr>
          <p:cNvSpPr txBox="1"/>
          <p:nvPr/>
        </p:nvSpPr>
        <p:spPr>
          <a:xfrm>
            <a:off x="852928" y="1736592"/>
            <a:ext cx="6254803" cy="2604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07000"/>
              </a:lnSpc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application should have the following features: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User can rent books for specific duration.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If the user does not return book in the specified time duration, late fees will be charged.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Staff members can upload book details on the application.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Staff members can approve or deny rent requests made by the users.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Admin can add</a:t>
            </a:r>
            <a:r>
              <a:rPr lang="en-IN" sz="18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/remove staff members.</a:t>
            </a: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Admin can ban users from the application.</a:t>
            </a:r>
          </a:p>
        </p:txBody>
      </p:sp>
      <p:sp>
        <p:nvSpPr>
          <p:cNvPr id="6" name="Google Shape;102;p4">
            <a:extLst>
              <a:ext uri="{FF2B5EF4-FFF2-40B4-BE49-F238E27FC236}">
                <a16:creationId xmlns:a16="http://schemas.microsoft.com/office/drawing/2014/main" id="{EDE2A373-B892-4018-FE09-8F2B2CA8609B}"/>
              </a:ext>
            </a:extLst>
          </p:cNvPr>
          <p:cNvSpPr txBox="1"/>
          <p:nvPr/>
        </p:nvSpPr>
        <p:spPr>
          <a:xfrm>
            <a:off x="716399" y="425476"/>
            <a:ext cx="58227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IN" sz="2800" b="1" u="sng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Online Library Management System</a:t>
            </a:r>
            <a:endParaRPr lang="en-IN" sz="24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7632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" y="1"/>
            <a:ext cx="914399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4"/>
          <p:cNvSpPr txBox="1"/>
          <p:nvPr/>
        </p:nvSpPr>
        <p:spPr>
          <a:xfrm>
            <a:off x="723601" y="1004426"/>
            <a:ext cx="4529227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b="1" dirty="0">
                <a:solidFill>
                  <a:srgbClr val="FFFFFF"/>
                </a:solidFill>
                <a:latin typeface="Roboto"/>
                <a:ea typeface="Roboto"/>
                <a:sym typeface="Roboto"/>
              </a:rPr>
              <a:t>Problem statement</a:t>
            </a:r>
            <a:endParaRPr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5FE24D-C936-4679-B740-F0A429826B8A}"/>
              </a:ext>
            </a:extLst>
          </p:cNvPr>
          <p:cNvSpPr txBox="1"/>
          <p:nvPr/>
        </p:nvSpPr>
        <p:spPr>
          <a:xfrm>
            <a:off x="723601" y="1390603"/>
            <a:ext cx="6254803" cy="38345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Tasks: -</a:t>
            </a:r>
            <a:endParaRPr lang="en-IN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Task 1: - Implement Login Signup functionality for 3 different types of user accounts: user, staff, and admin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Task 2: - Implement Dashboard for different types of users. Dashboard should provide Interface to perform different functionalities relevant to the users.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Task 3: - Add search functionality to the application from which users will be able to search available books using different filters.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Task 4: - Implement transactions system in the application using which users can make payments.</a:t>
            </a:r>
          </a:p>
          <a:p>
            <a:pPr marL="342900" lvl="0" indent="-342900" fontAlgn="base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IN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6" name="Google Shape;102;p4">
            <a:extLst>
              <a:ext uri="{FF2B5EF4-FFF2-40B4-BE49-F238E27FC236}">
                <a16:creationId xmlns:a16="http://schemas.microsoft.com/office/drawing/2014/main" id="{EDE2A373-B892-4018-FE09-8F2B2CA8609B}"/>
              </a:ext>
            </a:extLst>
          </p:cNvPr>
          <p:cNvSpPr txBox="1"/>
          <p:nvPr/>
        </p:nvSpPr>
        <p:spPr>
          <a:xfrm>
            <a:off x="716399" y="425476"/>
            <a:ext cx="58227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IN" sz="2800" b="1" u="sng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Online Library Management System</a:t>
            </a:r>
            <a:endParaRPr lang="en-IN" sz="24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442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" y="1"/>
            <a:ext cx="914399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4"/>
          <p:cNvSpPr txBox="1"/>
          <p:nvPr/>
        </p:nvSpPr>
        <p:spPr>
          <a:xfrm>
            <a:off x="723601" y="1004426"/>
            <a:ext cx="4529227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b="1" dirty="0">
                <a:solidFill>
                  <a:srgbClr val="FFFFFF"/>
                </a:solidFill>
                <a:latin typeface="Roboto"/>
                <a:ea typeface="Roboto"/>
                <a:sym typeface="Roboto"/>
              </a:rPr>
              <a:t>Problem statement</a:t>
            </a:r>
            <a:endParaRPr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5FE24D-C936-4679-B740-F0A429826B8A}"/>
              </a:ext>
            </a:extLst>
          </p:cNvPr>
          <p:cNvSpPr txBox="1"/>
          <p:nvPr/>
        </p:nvSpPr>
        <p:spPr>
          <a:xfrm>
            <a:off x="723601" y="1390603"/>
            <a:ext cx="6254803" cy="1953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Tasks: -</a:t>
            </a:r>
            <a:endParaRPr lang="en-IN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Task 5: - Implement approval system though which staff/admin can approve requests made by users.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Task 6: - Implement Authentication and authorization system in the application.</a:t>
            </a:r>
          </a:p>
          <a:p>
            <a:pPr marL="342900" lvl="0" indent="-342900" fontAlgn="base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IN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6" name="Google Shape;102;p4">
            <a:extLst>
              <a:ext uri="{FF2B5EF4-FFF2-40B4-BE49-F238E27FC236}">
                <a16:creationId xmlns:a16="http://schemas.microsoft.com/office/drawing/2014/main" id="{EDE2A373-B892-4018-FE09-8F2B2CA8609B}"/>
              </a:ext>
            </a:extLst>
          </p:cNvPr>
          <p:cNvSpPr txBox="1"/>
          <p:nvPr/>
        </p:nvSpPr>
        <p:spPr>
          <a:xfrm>
            <a:off x="716399" y="425476"/>
            <a:ext cx="58227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IN" sz="2800" b="1" u="sng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Online Library Management System</a:t>
            </a:r>
            <a:endParaRPr lang="en-IN" sz="24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9504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" y="1"/>
            <a:ext cx="914399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4"/>
          <p:cNvSpPr txBox="1"/>
          <p:nvPr/>
        </p:nvSpPr>
        <p:spPr>
          <a:xfrm>
            <a:off x="723601" y="1004426"/>
            <a:ext cx="4529227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b="1" dirty="0">
                <a:solidFill>
                  <a:srgbClr val="FFFFFF"/>
                </a:solidFill>
                <a:latin typeface="Roboto"/>
                <a:ea typeface="Roboto"/>
                <a:sym typeface="Roboto"/>
              </a:rPr>
              <a:t>Problem statement</a:t>
            </a:r>
            <a:endParaRPr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5FE24D-C936-4679-B740-F0A429826B8A}"/>
              </a:ext>
            </a:extLst>
          </p:cNvPr>
          <p:cNvSpPr txBox="1"/>
          <p:nvPr/>
        </p:nvSpPr>
        <p:spPr>
          <a:xfrm>
            <a:off x="723601" y="1390603"/>
            <a:ext cx="6254803" cy="2849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Outcomes: </a:t>
            </a:r>
            <a:endParaRPr lang="en-IN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Learners will be able to create a MERN project from scratch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Learners will be able to design and implement algorithms acquired through study of data structures and algorithms.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Learners will be able to design and develop User Interface using different technologies such as HTML, CSS, bootstrap, JS, and React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Learners will be able to develop a backend API using Node and Express.</a:t>
            </a:r>
          </a:p>
        </p:txBody>
      </p:sp>
      <p:sp>
        <p:nvSpPr>
          <p:cNvPr id="6" name="Google Shape;102;p4">
            <a:extLst>
              <a:ext uri="{FF2B5EF4-FFF2-40B4-BE49-F238E27FC236}">
                <a16:creationId xmlns:a16="http://schemas.microsoft.com/office/drawing/2014/main" id="{EDE2A373-B892-4018-FE09-8F2B2CA8609B}"/>
              </a:ext>
            </a:extLst>
          </p:cNvPr>
          <p:cNvSpPr txBox="1"/>
          <p:nvPr/>
        </p:nvSpPr>
        <p:spPr>
          <a:xfrm>
            <a:off x="716399" y="425476"/>
            <a:ext cx="58227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IN" sz="2800" b="1" u="sng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Online Library Management System</a:t>
            </a:r>
            <a:endParaRPr lang="en-IN" sz="24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8676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" y="1"/>
            <a:ext cx="914399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4"/>
          <p:cNvSpPr txBox="1"/>
          <p:nvPr/>
        </p:nvSpPr>
        <p:spPr>
          <a:xfrm>
            <a:off x="723601" y="1004426"/>
            <a:ext cx="4529227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b="1" dirty="0">
                <a:solidFill>
                  <a:srgbClr val="FFFFFF"/>
                </a:solidFill>
                <a:latin typeface="Roboto"/>
                <a:ea typeface="Roboto"/>
                <a:sym typeface="Roboto"/>
              </a:rPr>
              <a:t>Problem statement</a:t>
            </a:r>
            <a:endParaRPr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5FE24D-C936-4679-B740-F0A429826B8A}"/>
              </a:ext>
            </a:extLst>
          </p:cNvPr>
          <p:cNvSpPr txBox="1"/>
          <p:nvPr/>
        </p:nvSpPr>
        <p:spPr>
          <a:xfrm>
            <a:off x="723601" y="1390603"/>
            <a:ext cx="6254803" cy="3183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Outcomes: </a:t>
            </a:r>
            <a:endParaRPr lang="en-IN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Learners will be able to design and develop database schema using mongo DB database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Learners will be able to use version control system (git and GitHub) to collaborate with other team members while working on a project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Learners will be able to create system design documents, database schema used in software development process.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Learners will be able to implement authentication and authorization in the project.</a:t>
            </a:r>
            <a:endParaRPr lang="en-IN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6" name="Google Shape;102;p4">
            <a:extLst>
              <a:ext uri="{FF2B5EF4-FFF2-40B4-BE49-F238E27FC236}">
                <a16:creationId xmlns:a16="http://schemas.microsoft.com/office/drawing/2014/main" id="{EDE2A373-B892-4018-FE09-8F2B2CA8609B}"/>
              </a:ext>
            </a:extLst>
          </p:cNvPr>
          <p:cNvSpPr txBox="1"/>
          <p:nvPr/>
        </p:nvSpPr>
        <p:spPr>
          <a:xfrm>
            <a:off x="716399" y="425476"/>
            <a:ext cx="582271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IN" sz="2800" b="1" u="sng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Online Library Management System</a:t>
            </a:r>
            <a:endParaRPr lang="en-IN" sz="24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661607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4540</TotalTime>
  <Words>513</Words>
  <Application>Microsoft Office PowerPoint</Application>
  <PresentationFormat>On-screen Show (16:9)</PresentationFormat>
  <Paragraphs>77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Gill Sans</vt:lpstr>
      <vt:lpstr>Roboto Mono</vt:lpstr>
      <vt:lpstr>Calibri</vt:lpstr>
      <vt:lpstr>Times New Roman</vt:lpstr>
      <vt:lpstr>Roboto</vt:lpstr>
      <vt:lpstr>Symbol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Hands-on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Aishwarya Holkar</dc:creator>
  <cp:lastModifiedBy>Aishwarya Holkar</cp:lastModifiedBy>
  <cp:revision>47</cp:revision>
  <dcterms:modified xsi:type="dcterms:W3CDTF">2022-08-27T05:00:24Z</dcterms:modified>
</cp:coreProperties>
</file>